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17"/>
  </p:notesMasterIdLst>
  <p:sldIdLst>
    <p:sldId id="261" r:id="rId3"/>
    <p:sldId id="269" r:id="rId4"/>
    <p:sldId id="266" r:id="rId5"/>
    <p:sldId id="257" r:id="rId6"/>
    <p:sldId id="258" r:id="rId7"/>
    <p:sldId id="265" r:id="rId8"/>
    <p:sldId id="260" r:id="rId9"/>
    <p:sldId id="272" r:id="rId10"/>
    <p:sldId id="262" r:id="rId11"/>
    <p:sldId id="274" r:id="rId12"/>
    <p:sldId id="276" r:id="rId13"/>
    <p:sldId id="277" r:id="rId14"/>
    <p:sldId id="275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44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4385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a6e3b9c4a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ca6e3b9c4a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596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a6e3b9c4a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ca6e3b9c4a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0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a6e3b9c4a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ca6e3b9c4a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02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a6e3b9c4a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ca6e3b9c4a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524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a6e3b9c4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gca6e3b9c4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00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a6e3b9c4a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ca6e3b9c4a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831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a6e3b9c4a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ca6e3b9c4a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1508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a6e3b9c4a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ca6e3b9c4a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703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 amt="51000"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Uc5TQQy3eNU8m0K8c-fgmEKViqg1sRX6/view?usp=sharing" TargetMode="External"/><Relationship Id="rId3" Type="http://schemas.openxmlformats.org/officeDocument/2006/relationships/hyperlink" Target="https://docs.google.com/document/d/1AaesKgaHPHSzGTY7Qn0N03joR3hG1VWlW5TvUCKnFWY/edit?usp=sharing" TargetMode="External"/><Relationship Id="rId7" Type="http://schemas.openxmlformats.org/officeDocument/2006/relationships/hyperlink" Target="https://docs.google.com/document/d/1pXTZGfuQFxCAkJtCT-J28BG-rqDqFMPq/edit?usp=sharing&amp;ouid=107732214560150729939&amp;rtpof=true&amp;sd=true" TargetMode="External"/><Relationship Id="rId2" Type="http://schemas.openxmlformats.org/officeDocument/2006/relationships/hyperlink" Target="https://docs.google.com/document/d/1U078zcBkYICbDzgRcO4ZOHe4Wteo0vym/edit?usp=sharing&amp;ouid=107732214560150729939&amp;rtpof=true&amp;sd=tru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rive.google.com/file/d/1d32ik7ZmdqW80Ayr2MReIVUqKUDhzxMO/view?usp=sharing" TargetMode="External"/><Relationship Id="rId5" Type="http://schemas.openxmlformats.org/officeDocument/2006/relationships/hyperlink" Target="https://drive.google.com/file/d/1lLZGsh9OdbekHQqiUPhjaoarRxn7r85c/view?usp=sharing" TargetMode="External"/><Relationship Id="rId4" Type="http://schemas.openxmlformats.org/officeDocument/2006/relationships/hyperlink" Target="https://docs.google.com/document/d/1wx_qHui97i5XuKjZJSCegyyZSaujmjfF/edit?usp=sharing&amp;ouid=107732214560150729939&amp;rtpof=true&amp;sd=true" TargetMode="External"/><Relationship Id="rId9" Type="http://schemas.openxmlformats.org/officeDocument/2006/relationships/hyperlink" Target="https://docs.google.com/document/d/1XlE-pVtRPx-THhwrz2WLcyUjX_9kRqSm/edit?usp=sharing&amp;ouid=107732214560150729939&amp;rtpof=true&amp;sd=tru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dk9vl-W4nGuTofGZGdrvB8HQz97x75Vw/edit?usp=sharing&amp;ouid=107732214560150729939&amp;rtpof=true&amp;sd=true" TargetMode="External"/><Relationship Id="rId3" Type="http://schemas.openxmlformats.org/officeDocument/2006/relationships/hyperlink" Target="https://docs.google.com/document/d/1oeu5UpiQkrVyGaXq0Svf_iaRkuwmylE2/edit?usp=sharing&amp;ouid=107732214560150729939&amp;rtpof=true&amp;sd=true" TargetMode="External"/><Relationship Id="rId7" Type="http://schemas.openxmlformats.org/officeDocument/2006/relationships/hyperlink" Target="https://docs.google.com/document/d/1kaCZBybRPh2JKBrvV6zD1kZ0trVM0sEU/edit?usp=sharing&amp;ouid=107732214560150729939&amp;rtpof=true&amp;sd=true" TargetMode="External"/><Relationship Id="rId2" Type="http://schemas.openxmlformats.org/officeDocument/2006/relationships/hyperlink" Target="https://docs.google.com/document/d/1rxqR_iRUFL7ieJix5m6WtI8Jlp0O-Lri/edit?usp=sharing&amp;ouid=107732214560150729939&amp;rtpof=true&amp;sd=tru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cs.google.com/document/d/1bZ5HerBicazI85YwVjzrT6fwNJD5PGjm/edit?usp=sharing&amp;ouid=107732214560150729939&amp;rtpof=true&amp;sd=true" TargetMode="External"/><Relationship Id="rId5" Type="http://schemas.openxmlformats.org/officeDocument/2006/relationships/hyperlink" Target="https://docs.google.com/document/d/13FVV_xJwGuxhID4lVvEOGDPPRJJMMjDf/edit?usp=sharing&amp;ouid=107732214560150729939&amp;rtpof=true&amp;sd=true" TargetMode="External"/><Relationship Id="rId4" Type="http://schemas.openxmlformats.org/officeDocument/2006/relationships/hyperlink" Target="https://docs.google.com/document/d/1NC4Vqv-oYpFylPB3rQHZZs82uD2PogsW/edit?usp=sharing&amp;ouid=107732214560150729939&amp;rtpof=true&amp;sd=true" TargetMode="External"/><Relationship Id="rId9" Type="http://schemas.openxmlformats.org/officeDocument/2006/relationships/hyperlink" Target="https://drive.google.com/file/d/1CHFYCzZP1gCCYaqwR8RqAKLPSZ6nNVhT/view?usp=shar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1000"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/>
          <p:nvPr/>
        </p:nvSpPr>
        <p:spPr>
          <a:xfrm>
            <a:off x="-229886" y="1117956"/>
            <a:ext cx="2917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9"/>
          <p:cNvSpPr/>
          <p:nvPr/>
        </p:nvSpPr>
        <p:spPr>
          <a:xfrm>
            <a:off x="650580" y="1494159"/>
            <a:ext cx="24809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1454269" y="1860568"/>
            <a:ext cx="2917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2483175" y="2289798"/>
            <a:ext cx="29175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451099" y="1678825"/>
            <a:ext cx="8617800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2500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ШАГ В БУДУЩЕЕ</a:t>
            </a:r>
          </a:p>
          <a:p>
            <a:pPr lvl="0" algn="ctr">
              <a:buSzPts val="2500"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Формирование у школьников</a:t>
            </a:r>
          </a:p>
          <a:p>
            <a:pPr lvl="0" algn="ctr">
              <a:buSzPts val="2500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позитивного отношения к себе и миру</a:t>
            </a:r>
          </a:p>
          <a:p>
            <a:pPr lvl="0" algn="ctr">
              <a:buSzPts val="2500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к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ак условие профилактики экстремистских настроений</a:t>
            </a:r>
            <a:endParaRPr sz="18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4056157" y="3128701"/>
            <a:ext cx="2917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5824500" y="3845161"/>
            <a:ext cx="2917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4269" y="708423"/>
            <a:ext cx="68766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Екатеринбургский Центр психолого-педагогической поддержки несовершеннолетних «Диалог»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/>
        </p:nvSpPr>
        <p:spPr>
          <a:xfrm>
            <a:off x="531843" y="167952"/>
            <a:ext cx="8073751" cy="44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в рамках программы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будущее»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0100" y="1268963"/>
            <a:ext cx="5645020" cy="312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блок – диагностика обучающихся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этап)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апрель 2023 года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блок – подведение итогов программы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апрель-май 2023 года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интерактивное родительское собрание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«Воспитание позитивного отношения к себе и миру как залог жизнестойкости»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 2023 года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малый педсовет по планированию работы с выявленной «группой риска»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0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02429"/>
            <a:ext cx="8520600" cy="57270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программы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«Шаг в будущее»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457" y="1343608"/>
            <a:ext cx="75577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План работы по реализации программы «Шаг в будущее». 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Программа «Шаг в будущее».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Информация для педагогов, обучающихся, родителей.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Презентация для проведения педсовета.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Порядок действий работников ОО при обнаружении у обучающихся маркеров суицидального поведения.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Действия педагога-психолога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Маркеры суицидального поведения обучающихся.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Стимульный Личностный Опросник Пирса-Харриса — девочки.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6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программы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«Шаг в будущее»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5150" y="1079279"/>
            <a:ext cx="7763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Стимульный Личностный Опросник Пирса-Харриса — мальчики.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Бланки Пирс-Харрис, А.А. Андреев.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Стимульный А.А. Андреев.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 занятие с обучающимися «Поверь в себя».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2 занятие с обучающимися «Хочу, могу, делаю».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3 занятие с обучающимися «Мы вместе. Рука поддержки».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4 занятие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«Десять лет спустя».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150" y="3348953"/>
            <a:ext cx="68300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br>
              <a:rPr lang="ru-RU" dirty="0"/>
            </a:br>
            <a:r>
              <a:rPr lang="ru-RU" dirty="0">
                <a:latin typeface="Times New Roman" panose="02020603050405020304" pitchFamily="18" charset="0"/>
              </a:rPr>
              <a:t>Дополнительно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hlinkClick r:id="rId9"/>
              </a:rPr>
              <a:t>Методические рекомендации на основе обобщения лучших региональных практик по реализации мероприятий по профилактике суицидального поведения</a:t>
            </a:r>
            <a:endParaRPr lang="ru-RU" sz="18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108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375" y="2621903"/>
            <a:ext cx="7604450" cy="107360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Дружинин Иван Дмитриевич, тел.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8(982)6864366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Людмила Валериевна, тел.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8(950)5589152</a:t>
            </a:r>
            <a:endParaRPr lang="de-DE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49" y="269430"/>
            <a:ext cx="590143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232" y="2873828"/>
            <a:ext cx="4907903" cy="7533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de-D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4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21090"/>
            <a:ext cx="8520600" cy="5727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ресурсный центр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307" y="1250302"/>
            <a:ext cx="7949682" cy="3191069"/>
          </a:xfrm>
        </p:spPr>
        <p:txBody>
          <a:bodyPr/>
          <a:lstStyle/>
          <a:p>
            <a:pPr indent="449580" algn="just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МБУ ЕЦПППН «Диалог», г. Екатеринбург, ул. 8 Марта, д. 55А)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ресурсный центр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- ГРЦ) по профилактике суицидального поведения обучающихся в образовательных организациях города Екатеринбурга.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ГРЦ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осуществляет деятельность в масштабах города Екатеринбурга и координирует деятельность районных ресурсных центров (далее – РРЦ).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789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39" y="109122"/>
            <a:ext cx="8520600" cy="5727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ресурсный центр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039" y="979715"/>
            <a:ext cx="7992546" cy="3293706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РРЦ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в масштабах административного района и муниципальных образовательных организаций (далее – МОО), расположенных на территории данного района. </a:t>
            </a:r>
          </a:p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РРЦ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профилактике суицидального поведения обучающихся в образовательных организациях в Орджоникидзевском районе функционирует на базе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МАОУ СОШ № 113, г. Екатеринбург,  ул. Бакинских комиссаров, д. 50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8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деятельности РРЦ:</a:t>
            </a:r>
            <a:endParaRPr sz="24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1252941" y="1241660"/>
            <a:ext cx="6440700" cy="2550000"/>
          </a:xfrm>
          <a:prstGeom prst="rect">
            <a:avLst/>
          </a:prstGeom>
          <a:noFill/>
          <a:ln>
            <a:noFill/>
          </a:ln>
          <a:effectLst>
            <a:outerShdw blurRad="571500" dist="371475" dir="21540000" algn="bl" rotWithShape="0">
              <a:srgbClr val="FF0000">
                <a:alpha val="55294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консолидация усилий ответственных за профилактическую работу в Орджоникидзевском районе и МОО города Екатеринбурга для повышения их профессиональных компетенций и совершенствования методического обеспечения профилактики суицидального поведения обучающихся.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2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516906" y="401217"/>
            <a:ext cx="83244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sz="24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2840" y="1170628"/>
            <a:ext cx="6288833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и реализации городского сетевого проекта по профилактике суицидального поведения обучающихся;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в практику работы ОО содержательного контента в соответствии с направлениями деятельности РРЦ;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событий в соответствии с планом реализации городского сетевого проекта.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1000"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74645" y="-164379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ct val="111111"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Программа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«Шаг в будущее»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205273" y="802487"/>
            <a:ext cx="8453535" cy="2248524"/>
          </a:xfrm>
          <a:prstGeom prst="rect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ru-RU" sz="1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разработана и рекомендована практикующими педагогами-психологами </a:t>
            </a:r>
            <a:br>
              <a:rPr lang="ru-RU" sz="1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МБОУ ЕЦПППН «Диалог»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Предлагаемые материалы можно использовать в качестве основы профилактической работы в образовательной организации по предупреждению любого типа деструктивного поведения: экстремистского,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аддиктивного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суицидного,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аутического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т.д.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4038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1000"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/>
        </p:nvSpPr>
        <p:spPr>
          <a:xfrm>
            <a:off x="150893" y="1058154"/>
            <a:ext cx="839570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</a:t>
            </a:r>
            <a:r>
              <a:rPr lang="ru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елевая аудитория</a:t>
            </a:r>
            <a:endParaRPr sz="2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2314801" y="1723403"/>
            <a:ext cx="4218600" cy="431100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субъекты образовательн</a:t>
            </a:r>
            <a:r>
              <a:rPr lang="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ых</a:t>
            </a:r>
            <a:r>
              <a:rPr lang="ru" sz="1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отношений</a:t>
            </a:r>
            <a:endParaRPr sz="16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8"/>
          <p:cNvSpPr/>
          <p:nvPr/>
        </p:nvSpPr>
        <p:spPr>
          <a:xfrm rot="7469153">
            <a:off x="1019222" y="2280654"/>
            <a:ext cx="1254642" cy="590344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8"/>
          <p:cNvSpPr/>
          <p:nvPr/>
        </p:nvSpPr>
        <p:spPr>
          <a:xfrm rot="5400000">
            <a:off x="3721426" y="2615837"/>
            <a:ext cx="1254642" cy="590344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8"/>
          <p:cNvSpPr/>
          <p:nvPr/>
        </p:nvSpPr>
        <p:spPr>
          <a:xfrm rot="3217084">
            <a:off x="6587588" y="2252433"/>
            <a:ext cx="1177466" cy="556311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-358473" y="3067214"/>
            <a:ext cx="2917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коллектив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3186694" y="3667515"/>
            <a:ext cx="24809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Обучающиеся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8-9 классов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4348747" y="3839803"/>
            <a:ext cx="29173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8"/>
          <p:cNvSpPr/>
          <p:nvPr/>
        </p:nvSpPr>
        <p:spPr>
          <a:xfrm>
            <a:off x="6290788" y="3079708"/>
            <a:ext cx="2917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Родители обучающихся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8-9 классов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/>
        </p:nvSpPr>
        <p:spPr>
          <a:xfrm>
            <a:off x="699797" y="186613"/>
            <a:ext cx="7915130" cy="33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в рамках программы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будущее»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4798" y="1147666"/>
            <a:ext cx="6410129" cy="391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блок – педсовет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август-сентябрь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года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«Психолого-педагогические технологии создания жизнеутверждающей среды»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инструктаж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маркеры 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Деловая игра «Школа радости»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– диагностика обучающихся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этап)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 (1-2 неделя)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2022 года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Опросник Пирса-Харриса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А.А. Андреева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7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1000"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/>
        </p:nvSpPr>
        <p:spPr>
          <a:xfrm>
            <a:off x="587827" y="102637"/>
            <a:ext cx="8073751" cy="59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в рамках программы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будущее»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4125" y="1138334"/>
            <a:ext cx="6447453" cy="292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блок – классные часы с обучающимися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 2022 года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«Поверь в себя»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ноябрь 2022 года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«Хочу, могу, делаю»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декабрь 2022 года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вместе. Рука поддержки»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блок –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игра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«Десять лет спустя»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февраль 2023 года</a:t>
            </a:r>
            <a:endParaRPr lang="ru-RU" sz="2000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451</Words>
  <Application>Microsoft Office PowerPoint</Application>
  <PresentationFormat>Экран (16:9)</PresentationFormat>
  <Paragraphs>77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Simple Light</vt:lpstr>
      <vt:lpstr>Simple Light</vt:lpstr>
      <vt:lpstr>Презентация PowerPoint</vt:lpstr>
      <vt:lpstr>Городской ресурсный центр</vt:lpstr>
      <vt:lpstr>Районный ресурсный центр</vt:lpstr>
      <vt:lpstr>Цель деятельности РРЦ:</vt:lpstr>
      <vt:lpstr>Презентация PowerPoint</vt:lpstr>
      <vt:lpstr> Программа «Шаг в будущее»  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программы «Шаг в будущее» </vt:lpstr>
      <vt:lpstr>Материалы программы «Шаг в будущее» </vt:lpstr>
      <vt:lpstr>педагог-психолог : Дружинин Иван Дмитриевич, тел.  8(982)6864366 педагог-психолог Новикова Людмила Валериевна, тел. 8(950)5589152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профилактики суицидальных проявлений несовершеннолетних “ Жизнь как ценность”</dc:title>
  <dc:creator>Ирина</dc:creator>
  <cp:lastModifiedBy>Ирина</cp:lastModifiedBy>
  <cp:revision>23</cp:revision>
  <dcterms:modified xsi:type="dcterms:W3CDTF">2022-06-03T14:26:09Z</dcterms:modified>
</cp:coreProperties>
</file>